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86" r:id="rId3"/>
    <p:sldId id="289" r:id="rId4"/>
    <p:sldId id="288" r:id="rId5"/>
    <p:sldId id="287" r:id="rId6"/>
    <p:sldId id="266" r:id="rId7"/>
    <p:sldId id="276" r:id="rId8"/>
    <p:sldId id="277" r:id="rId9"/>
    <p:sldId id="278" r:id="rId10"/>
    <p:sldId id="279" r:id="rId11"/>
    <p:sldId id="280" r:id="rId12"/>
    <p:sldId id="283" r:id="rId13"/>
    <p:sldId id="284" r:id="rId14"/>
    <p:sldId id="285" r:id="rId15"/>
    <p:sldId id="291" r:id="rId16"/>
    <p:sldId id="295" r:id="rId17"/>
    <p:sldId id="290" r:id="rId18"/>
    <p:sldId id="296" r:id="rId19"/>
    <p:sldId id="275" r:id="rId20"/>
    <p:sldId id="26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35"/>
    <p:restoredTop sz="94231"/>
  </p:normalViewPr>
  <p:slideViewPr>
    <p:cSldViewPr snapToGrid="0">
      <p:cViewPr varScale="1">
        <p:scale>
          <a:sx n="74" d="100"/>
          <a:sy n="74" d="100"/>
        </p:scale>
        <p:origin x="76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8CA5E-CD92-5946-BC67-03C4C967622F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0BEE4E-3095-4642-B1E6-2ED01B474A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0BEE4E-3095-4642-B1E6-2ED01B474A1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457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1BE4A-AC60-AB12-EAC5-1243250781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37CE92-8882-5E73-2761-20DB36A9F5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6B09E5-51B5-270A-2A6C-4E9956839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EA3E0-32DD-A443-8750-330A74E558BA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26CC1C-BF8E-D89C-13F6-1C939D804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5FF47D-1C8A-C51D-795D-C48DE9DA5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EB4BE-399C-924B-83E9-779CE9E41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8967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4FDF2E-4867-6E2A-C4BA-9137A239E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A6F1E9D-DFE6-E119-1915-0435F982EC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B1261B2-2B51-7280-3A7B-3CB662D17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EA3E0-32DD-A443-8750-330A74E558BA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5D7DA8-47CD-B2DA-ACB1-A19425A73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7420B9-8A97-A25C-8ECC-26E2C0AF9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EB4BE-399C-924B-83E9-779CE9E41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7722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D50E0A6-5273-C0A8-6699-D01FAC36C9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119F59-0CB0-E4F5-9152-D95C2F635C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1734FD-D004-C009-3009-0A6ADD3B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EA3E0-32DD-A443-8750-330A74E558BA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A7A488-6F70-A815-68FE-5DD785691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649B84-2534-BB84-FBB8-4D99EA878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EB4BE-399C-924B-83E9-779CE9E41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059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A7F509-30F3-C6DC-3EED-70B61701E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F545DF-A1A6-8743-E3FE-315746A6E5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BA4291-7415-F24D-C08B-1C453FC4F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EA3E0-32DD-A443-8750-330A74E558BA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9B3B11-E86A-5037-054D-1F1FCCAEA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75CB70-2B87-2147-359E-737F03B98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EB4BE-399C-924B-83E9-779CE9E41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6155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9E097A-7439-7E93-3DC4-928BC628F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EE679D-10A4-D37E-2F45-A2C1156213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C5A7A0-99BF-0A4D-F314-AD66C3DC2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EA3E0-32DD-A443-8750-330A74E558BA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6F1C52-FD29-11B6-AD76-AC4E8493E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F7146F-A07B-24BC-2498-58A69E36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EB4BE-399C-924B-83E9-779CE9E41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8539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E3BD3E-3637-224C-8DC4-1F1F463E0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5748B44-C276-4029-BBBA-8A109B6450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A6B723-8CA8-D84F-C202-67AAE91FD5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77147A0-34D2-809A-97C5-8BF530A50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EA3E0-32DD-A443-8750-330A74E558BA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46B17F-57E9-49E7-6571-2B11430B8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A4719F-62FA-475C-2C69-3C84FF96F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EB4BE-399C-924B-83E9-779CE9E41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8845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D8526C-45C0-94A1-20B2-6964A03FE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4094CD-87D5-D758-B5C7-653E2DD3D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5AB6392-0DF9-A5B2-CE38-6299271E95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CE2347F-7959-F0E1-53D1-45FAC985C3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67CFD3-D8A2-664C-FC0F-B63ACE2CC1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76E1B03-0693-0C9E-D298-ECE54FE4B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EA3E0-32DD-A443-8750-330A74E558BA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84603CD-E790-85C0-D3E1-4E56612F5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0B97541-9E87-EE0B-1230-2198FD049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EB4BE-399C-924B-83E9-779CE9E41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019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A2DE40-EE5C-A945-5D27-0539A2A80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1A9BAC7-B39D-97FE-982D-56BAD6A7C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EA3E0-32DD-A443-8750-330A74E558BA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FAE6FE6-FC9A-756A-ECC0-95B4E6379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3D1F0EF-5569-1224-F4F7-38B6DD344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EB4BE-399C-924B-83E9-779CE9E41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241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9537DF4-6EE9-E295-C847-8BC48B02E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EA3E0-32DD-A443-8750-330A74E558BA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14360A3-495C-C32E-F7FC-1F52C8B3F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11B6A0-CA3F-6432-EF52-5F2A219A2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EB4BE-399C-924B-83E9-779CE9E41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233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A8D3D2-3C28-919B-5C02-8C909810C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2C60C1-709F-E755-D465-DCF93D5394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353E178-156E-40A9-00B7-8F32933D48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F166052-0192-FAA9-3849-346A4593C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EA3E0-32DD-A443-8750-330A74E558BA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947390-DC76-9892-D6C3-6E7CBA6553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9C88C3-3514-16EA-2DA8-A9E2D6F3F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EB4BE-399C-924B-83E9-779CE9E41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2376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C334D5-610D-24A1-A21F-94691613F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FB6D99-19F7-B5D3-F5ED-C10B20B1FE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DD721C-523D-EECD-79A7-2CA9D13EBB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FBE557-484E-E711-C6B6-C9DE5441E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EA3E0-32DD-A443-8750-330A74E558BA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F3D1445-87D6-2A6C-76D3-7748224C1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0562315-38B0-8F90-EB40-34B3999EA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EB4BE-399C-924B-83E9-779CE9E41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771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8A7013-057B-1433-13B6-057328661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D66DA51-1E40-6053-CC25-D293954F8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75BB61-641E-280E-9290-D5988CA5A9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EA3E0-32DD-A443-8750-330A74E558BA}" type="datetimeFigureOut">
              <a:rPr lang="ru-RU" smtClean="0"/>
              <a:t>16.09.2025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5F4A68-E69C-F31A-8D46-E90F9620B7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48F1EC-290C-5F2B-923E-37837B02E6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EB4BE-399C-924B-83E9-779CE9E41D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606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D4C453-497C-E322-69C1-D696B4E555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1596" y="638704"/>
            <a:ext cx="5858815" cy="310202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ВАЛЕРИЯ 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МИХАЛЕВА -УСТИНСКАЯ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F554D96-77A7-5C51-2D09-61DA4E3BC4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82516" y="931654"/>
            <a:ext cx="5858814" cy="4650336"/>
          </a:xfrm>
        </p:spPr>
        <p:txBody>
          <a:bodyPr>
            <a:no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 Межрегиональной Ассоциации педагогов дошкольного образования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СОЮЗ «Дошкольники России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и лектор КПК по инновационным технологиям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ГАОУ ВО МГПУ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Эксперт по раннему технологическому образованию детей Национального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МЕТОДСОВЕТА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технологическому образованию.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 и научный руководитель Национального проекта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ТЕХНОПАРК «ОРБИТАЛЬ»</a:t>
            </a:r>
            <a:endParaRPr lang="e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Координатор образовательных проектов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РАМС,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народный дипломат.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Общественный советник г.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Москвы.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244279-CB67-2D6E-36AD-007FDD42C6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828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06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4D873-5512-91A1-600F-1E28464702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4667B9-144C-04D1-E6A0-826A2D055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266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 - орбита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2F835A-D14C-5259-341A-34CDD00FA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25562"/>
            <a:ext cx="12400156" cy="9000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анимация, медиатехнологии, креативные технологии </a:t>
            </a:r>
          </a:p>
          <a:p>
            <a:pPr marL="0" indent="0" algn="ctr">
              <a:buNone/>
            </a:pP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35BA8CA-19AE-AAA8-A707-B59606CD76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14" t="13994" r="8737"/>
          <a:stretch/>
        </p:blipFill>
        <p:spPr>
          <a:xfrm>
            <a:off x="1652931" y="102582"/>
            <a:ext cx="1038885" cy="1120398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3C0D0412-575C-66F7-0092-E7B6849ED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7" y="2567626"/>
            <a:ext cx="8958692" cy="429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83999783-7359-4F72-B4C4-54428FFEB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059" y="2567626"/>
            <a:ext cx="3205941" cy="427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9069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F9D7B-FDD0-4883-5CFB-5E582688D3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2A0751-1770-85C9-9643-9F3C81A5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266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 - орбита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F8B9F3-2428-C2E6-FCB7-64A7914BF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590" y="1122650"/>
            <a:ext cx="7527186" cy="23972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НЕЙРОтехнологии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indent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ИСКУССТВЕННЫЙ</a:t>
            </a:r>
          </a:p>
          <a:p>
            <a:pPr marL="0" indent="0">
              <a:buNone/>
            </a:pP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</a:t>
            </a:r>
          </a:p>
          <a:p>
            <a:pPr marL="0" indent="0">
              <a:buNone/>
            </a:pP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4C4647-700C-F635-0779-BA5696F5A7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14" t="13994" r="8737"/>
          <a:stretch/>
        </p:blipFill>
        <p:spPr>
          <a:xfrm>
            <a:off x="81691" y="63479"/>
            <a:ext cx="884741" cy="95416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573058-EC58-9107-BC68-66D8E2EF50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71" r="19105"/>
          <a:stretch/>
        </p:blipFill>
        <p:spPr>
          <a:xfrm>
            <a:off x="131342" y="3134252"/>
            <a:ext cx="4572001" cy="3582590"/>
          </a:xfrm>
          <a:prstGeom prst="rect">
            <a:avLst/>
          </a:prstGeom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ED683065-9503-5EB2-8243-392B2F409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14" y="1120084"/>
            <a:ext cx="4226716" cy="5633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D7B13ADC-49C2-5113-FDDD-FA5FFA9BC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50"/>
          <a:stretch>
            <a:fillRect/>
          </a:stretch>
        </p:blipFill>
        <p:spPr bwMode="auto">
          <a:xfrm>
            <a:off x="4868581" y="1718933"/>
            <a:ext cx="2751420" cy="501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30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D2D0BE-4489-EBEC-A440-9FCBE64F24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25EDF0F-47A8-267F-EF3E-8E670DC076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266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СОЦИО - орбита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190AAC-3787-AF0B-BE26-93D4396C52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026" y="1031795"/>
            <a:ext cx="11869947" cy="239720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воспитание, региональный компонент, краеведение (с использованием естественно-научного и раннего технологического образования). </a:t>
            </a:r>
          </a:p>
          <a:p>
            <a:pPr marL="0" indent="0" algn="just">
              <a:buNone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0C0020-F131-280D-D4C5-6E467E1857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14" t="13994" r="8737"/>
          <a:stretch/>
        </p:blipFill>
        <p:spPr>
          <a:xfrm>
            <a:off x="54485" y="0"/>
            <a:ext cx="927862" cy="1000664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26B28966-1D54-FC52-5725-623A1EB56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5" y="2455623"/>
            <a:ext cx="3229634" cy="430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BAFA810E-A7BD-803C-7FA5-DA7DFDD25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980" y="2459498"/>
            <a:ext cx="6322990" cy="430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>
            <a:extLst>
              <a:ext uri="{FF2B5EF4-FFF2-40B4-BE49-F238E27FC236}">
                <a16:creationId xmlns:a16="http://schemas.microsoft.com/office/drawing/2014/main" id="{5E726569-4412-CCEF-F967-24203784A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366" y="2455623"/>
            <a:ext cx="3229634" cy="428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3894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6521E-3DB3-A458-5094-8F2CB72B3C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4FBE88-6A96-7283-DF4B-A26C2FBA7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266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 -орбита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0008C1-FAC9-071F-A546-AB4086CBC2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4565" y="914401"/>
            <a:ext cx="12192000" cy="239720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педагогических кадров, взаимодействие с профильными колледжами, ВУЗами, производствами </a:t>
            </a:r>
          </a:p>
          <a:p>
            <a:pPr marL="0" indent="0" algn="ctr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форумы, фестивали и конференции</a:t>
            </a:r>
          </a:p>
          <a:p>
            <a:pPr marL="0" indent="0" algn="ctr">
              <a:buNone/>
            </a:pP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7FD55B-851C-E4F3-FC72-6570C2D283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14" t="13994" r="8737"/>
          <a:stretch/>
        </p:blipFill>
        <p:spPr>
          <a:xfrm>
            <a:off x="36381" y="23091"/>
            <a:ext cx="778471" cy="839551"/>
          </a:xfrm>
          <a:prstGeom prst="rect">
            <a:avLst/>
          </a:prstGeom>
        </p:spPr>
      </p:pic>
      <p:pic>
        <p:nvPicPr>
          <p:cNvPr id="15362" name="Picture 2">
            <a:extLst>
              <a:ext uri="{FF2B5EF4-FFF2-40B4-BE49-F238E27FC236}">
                <a16:creationId xmlns:a16="http://schemas.microsoft.com/office/drawing/2014/main" id="{02E74FF8-CDFE-026A-C4B5-872603F96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87" y="2470336"/>
            <a:ext cx="5694556" cy="427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8B005712-0A35-AD20-E256-4AAB58E7F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755" y="2470336"/>
            <a:ext cx="5694556" cy="427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765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59057F-5F2D-C763-898D-8F884AB748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FBB2DD-A84E-A866-7C05-4705247187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266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ВАША ТЕМА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889A6B5-8825-1346-3109-9FE33CDDF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92" y="1222980"/>
            <a:ext cx="11891772" cy="2397205"/>
          </a:xfrm>
        </p:spPr>
        <p:txBody>
          <a:bodyPr>
            <a:normAutofit fontScale="25000" lnSpcReduction="20000"/>
          </a:bodyPr>
          <a:lstStyle/>
          <a:p>
            <a:pPr algn="just">
              <a:buFontTx/>
              <a:buChar char="-"/>
            </a:pPr>
            <a:r>
              <a:rPr lang="ru-RU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определяется в зависимости от потребности в будущих кадрах для конкретного региона (региональный компонент) </a:t>
            </a:r>
          </a:p>
          <a:p>
            <a:pPr algn="just">
              <a:buFontTx/>
              <a:buChar char="-"/>
            </a:pPr>
            <a:endParaRPr lang="ru-RU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работа в каждой ОРБИТЕ включает в себя знакомство детей с профессиями по данным направлениям</a:t>
            </a:r>
          </a:p>
          <a:p>
            <a:pPr marL="0" indent="0" algn="just">
              <a:buNone/>
            </a:pPr>
            <a:endParaRPr lang="ru-RU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участники ПМП ТЕХНОПАРК «ОРБИТАЛЬ» в своей  деятельности интегрируют </a:t>
            </a:r>
            <a:r>
              <a:rPr lang="ru-RU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ОРБИТы</a:t>
            </a:r>
            <a:r>
              <a:rPr lang="ru-RU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целью знакомства и развития интереса у детей к разным профессиям (ранняя профориентация), задействованным в данной сфере деятельности и производственной отрасли. </a:t>
            </a:r>
          </a:p>
          <a:p>
            <a:pPr marL="0" indent="0">
              <a:buNone/>
            </a:pP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2153679-7E7E-28D8-0E33-6B29C54582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14" t="13994" r="8737"/>
          <a:stretch/>
        </p:blipFill>
        <p:spPr>
          <a:xfrm>
            <a:off x="81691" y="102582"/>
            <a:ext cx="1038885" cy="1120398"/>
          </a:xfrm>
          <a:prstGeom prst="rect">
            <a:avLst/>
          </a:prstGeom>
        </p:spPr>
      </p:pic>
      <p:pic>
        <p:nvPicPr>
          <p:cNvPr id="18434" name="Picture 2" descr="Об итогах олимпиады &quot;Мы- будущее России&quot; - Официальный сайт МАОУ СОШ № 12">
            <a:extLst>
              <a:ext uri="{FF2B5EF4-FFF2-40B4-BE49-F238E27FC236}">
                <a16:creationId xmlns:a16="http://schemas.microsoft.com/office/drawing/2014/main" id="{932DC3F8-34FE-76BE-25EB-C53E11AB9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486" y="5262114"/>
            <a:ext cx="1744380" cy="133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052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838200" y="134228"/>
            <a:ext cx="10515600" cy="104592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РЕАЛИЗАЦИЯ ПРОЕКТА в ДО</a:t>
            </a:r>
            <a:endParaRPr lang="ru-RU" sz="3600" dirty="0"/>
          </a:p>
        </p:txBody>
      </p:sp>
      <p:pic>
        <p:nvPicPr>
          <p:cNvPr id="7" name="Рисунок 3">
            <a:extLst>
              <a:ext uri="{FF2B5EF4-FFF2-40B4-BE49-F238E27FC236}">
                <a16:creationId xmlns:a16="http://schemas.microsoft.com/office/drawing/2014/main" id="{16B92B01-1C5B-AC93-6F5C-902AC0E4D3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14" t="13994" r="8737"/>
          <a:stretch/>
        </p:blipFill>
        <p:spPr>
          <a:xfrm>
            <a:off x="5461781" y="1253588"/>
            <a:ext cx="1268437" cy="136796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53276" y="1187104"/>
            <a:ext cx="528072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РЕАЛИЗАЦИИ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ОСНОВНОЙ ОБРАЗОВАТЕЛЬНОЙ ПРОГРАММЫ ДОШКОЛЬНОГО ОБРАЗОВАНИЯ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(ОП ДО)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310148" y="1069540"/>
            <a:ext cx="56531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РЕАЛИЗАЦИИ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ОБРАЗОВАНИЯ </a:t>
            </a:r>
          </a:p>
          <a:p>
            <a:pPr algn="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УРОВНЕ ДОШКОЛЬНОГО ОБРАЗОВАНИЯ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F6012F-4A93-2BF5-B78A-9D3C1FFAB559}"/>
              </a:ext>
            </a:extLst>
          </p:cNvPr>
          <p:cNvSpPr txBox="1"/>
          <p:nvPr/>
        </p:nvSpPr>
        <p:spPr>
          <a:xfrm>
            <a:off x="125501" y="3218719"/>
            <a:ext cx="52807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ОБРАЗОВАТЕЛЬНЫХ ОБЛАСТЕЙ И ТЕМАТИЧЕСКИХ ОРБИТ</a:t>
            </a:r>
            <a:endParaRPr lang="ru-RU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65DBFC-6F47-5756-8070-405A752A94AB}"/>
              </a:ext>
            </a:extLst>
          </p:cNvPr>
          <p:cNvSpPr txBox="1"/>
          <p:nvPr/>
        </p:nvSpPr>
        <p:spPr>
          <a:xfrm>
            <a:off x="125501" y="4660119"/>
            <a:ext cx="53362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 развитие, речевое развитие, социально-коммуникативное развитие, художественно-эстетическое развитие и физическое развитие.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4B520DA-3F4F-8FA0-1126-5174B69C3631}"/>
              </a:ext>
            </a:extLst>
          </p:cNvPr>
          <p:cNvSpPr txBox="1"/>
          <p:nvPr/>
        </p:nvSpPr>
        <p:spPr>
          <a:xfrm>
            <a:off x="5632808" y="3218174"/>
            <a:ext cx="6400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НАПРАВЛЕННОСТИ ДОПОЛНИТЕЛЬНОГО</a:t>
            </a:r>
          </a:p>
          <a:p>
            <a:pPr algn="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ОБРАЗОВАНИЯ И ТЕМАТИЧЕСКИХ ОРБИТ</a:t>
            </a:r>
            <a:endParaRPr lang="ru-RU" sz="2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A59082C-69D8-A25A-8E1E-B9E0589BB9EA}"/>
              </a:ext>
            </a:extLst>
          </p:cNvPr>
          <p:cNvSpPr txBox="1"/>
          <p:nvPr/>
        </p:nvSpPr>
        <p:spPr>
          <a:xfrm>
            <a:off x="5831216" y="4787834"/>
            <a:ext cx="620239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художественное,  познавательное (естественно-научное, социально-гуманитарное), техническое и </a:t>
            </a:r>
          </a:p>
          <a:p>
            <a:pPr algn="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туристско-краеведческое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68620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C6166-E95E-7265-52B5-A48B0EC22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>
            <a:extLst>
              <a:ext uri="{FF2B5EF4-FFF2-40B4-BE49-F238E27FC236}">
                <a16:creationId xmlns:a16="http://schemas.microsoft.com/office/drawing/2014/main" id="{F0612E03-D41B-39F4-C0F2-09B42D00C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228"/>
            <a:ext cx="10515600" cy="104592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ПУТИ РЕАЛИЗАЦИЯ ПРОЕКТА в НО</a:t>
            </a:r>
            <a:endParaRPr lang="ru-RU" sz="3600" dirty="0"/>
          </a:p>
        </p:txBody>
      </p:sp>
      <p:pic>
        <p:nvPicPr>
          <p:cNvPr id="7" name="Рисунок 3">
            <a:extLst>
              <a:ext uri="{FF2B5EF4-FFF2-40B4-BE49-F238E27FC236}">
                <a16:creationId xmlns:a16="http://schemas.microsoft.com/office/drawing/2014/main" id="{C62D86F5-4DD7-450D-CFEB-F9EEA2BC7F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14" t="13994" r="8737"/>
          <a:stretch/>
        </p:blipFill>
        <p:spPr>
          <a:xfrm>
            <a:off x="5410403" y="1681383"/>
            <a:ext cx="1697765" cy="183097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6CBD0B6-71B6-1B4E-5B72-AC925FA80145}"/>
              </a:ext>
            </a:extLst>
          </p:cNvPr>
          <p:cNvSpPr/>
          <p:nvPr/>
        </p:nvSpPr>
        <p:spPr>
          <a:xfrm>
            <a:off x="181052" y="1236721"/>
            <a:ext cx="48567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ВНЕУРОЧНАЯ ДЕЯТЕЛЬНОСТЬ ( ГПД)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96F871F-29CB-00B2-D197-CB98B61B0A3E}"/>
              </a:ext>
            </a:extLst>
          </p:cNvPr>
          <p:cNvSpPr/>
          <p:nvPr/>
        </p:nvSpPr>
        <p:spPr>
          <a:xfrm>
            <a:off x="7856407" y="1152957"/>
            <a:ext cx="39965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РЕАЛИЗАЦИИ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ДОПОЛНИТЕЛЬНОГО ОБРАЗОВАНИЯ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26DF97-D8D5-FC98-B6DA-07FEE02EE95D}"/>
              </a:ext>
            </a:extLst>
          </p:cNvPr>
          <p:cNvSpPr txBox="1"/>
          <p:nvPr/>
        </p:nvSpPr>
        <p:spPr>
          <a:xfrm>
            <a:off x="181051" y="4603350"/>
            <a:ext cx="609887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спортивно-оздоровительное, духовно-нравственное, социальное, </a:t>
            </a:r>
          </a:p>
          <a:p>
            <a:r>
              <a:rPr lang="ru-RU" sz="2400" i="0" dirty="0" err="1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общеинтеллектуальное</a:t>
            </a:r>
            <a:r>
              <a:rPr lang="ru-RU" sz="240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и общекультурное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D5924F-357F-8403-7503-CC2147D0E18F}"/>
              </a:ext>
            </a:extLst>
          </p:cNvPr>
          <p:cNvSpPr txBox="1"/>
          <p:nvPr/>
        </p:nvSpPr>
        <p:spPr>
          <a:xfrm>
            <a:off x="181051" y="2596870"/>
            <a:ext cx="50293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ОСНОВНЫХ НАПРАВЛЕНИЙ РАЗВИТИЯ И ТЕМАТИЧЕСКИХ ОРБИТ</a:t>
            </a:r>
            <a:endParaRPr lang="ru-RU" sz="2400" dirty="0"/>
          </a:p>
          <a:p>
            <a:endParaRPr lang="ru-RU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08AEDB-A636-6FAB-272E-6599F4578710}"/>
              </a:ext>
            </a:extLst>
          </p:cNvPr>
          <p:cNvSpPr txBox="1"/>
          <p:nvPr/>
        </p:nvSpPr>
        <p:spPr>
          <a:xfrm>
            <a:off x="5037826" y="4603351"/>
            <a:ext cx="70894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естественнонаучное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</a:p>
          <a:p>
            <a:pPr algn="r"/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техническое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социально-гуманитарное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 </a:t>
            </a:r>
            <a:r>
              <a:rPr lang="ru-RU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туристско-краеведческое</a:t>
            </a:r>
            <a:r>
              <a:rPr lang="ru-RU" sz="2400" i="0" dirty="0">
                <a:solidFill>
                  <a:srgbClr val="001D3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6AA9DE-3287-DDDD-CEC0-C9E07A705645}"/>
              </a:ext>
            </a:extLst>
          </p:cNvPr>
          <p:cNvSpPr txBox="1"/>
          <p:nvPr/>
        </p:nvSpPr>
        <p:spPr>
          <a:xfrm>
            <a:off x="6757361" y="2459504"/>
            <a:ext cx="50995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ИНТЕГРАЦИЯ НАПРАВЛЕННОСТИ ДОПОЛНИТЕЛЬНОГО</a:t>
            </a:r>
          </a:p>
          <a:p>
            <a:pPr algn="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ОБРАЗОВАНИЯ И ТЕМАТИЧЕСКИХ ОРБИТ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908338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983069" y="-100852"/>
            <a:ext cx="10515600" cy="104592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СКВОЗНАЯ ( бесшовная) система -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60671" y="1276470"/>
            <a:ext cx="1146253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/>
                <a:cs typeface="Times New Roman"/>
              </a:rPr>
              <a:t>последовательный переход от одной ступени образования к другой, выражающийся в </a:t>
            </a:r>
            <a:r>
              <a:rPr lang="ru-RU" sz="2800" b="1" dirty="0">
                <a:latin typeface="Times New Roman"/>
                <a:cs typeface="Times New Roman"/>
              </a:rPr>
              <a:t>сохранении и постепенном изменении содержания</a:t>
            </a:r>
            <a:r>
              <a:rPr lang="ru-RU" sz="2800" dirty="0">
                <a:latin typeface="Times New Roman"/>
                <a:cs typeface="Times New Roman"/>
              </a:rPr>
              <a:t>, </a:t>
            </a:r>
            <a:r>
              <a:rPr lang="ru-RU" sz="2800" b="1" dirty="0">
                <a:latin typeface="Times New Roman"/>
                <a:cs typeface="Times New Roman"/>
              </a:rPr>
              <a:t>форм, методов, технологий обучения и воспитания.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96376" y="691694"/>
            <a:ext cx="479924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ПРЕЕМСТВЕННОСТЬ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60671" y="2992867"/>
            <a:ext cx="573532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atin typeface="Times New Roman"/>
                <a:cs typeface="Times New Roman"/>
              </a:rPr>
              <a:t>ДОШКОЛЬНОЕ ОБРАЗОВАНИЕ</a:t>
            </a:r>
          </a:p>
          <a:p>
            <a:pPr algn="just"/>
            <a:r>
              <a:rPr lang="ru-RU" sz="2000" dirty="0">
                <a:latin typeface="Times New Roman"/>
                <a:cs typeface="Times New Roman"/>
              </a:rPr>
              <a:t>Дополнительный акцент на формирование предпосылок естественно-научной, математической, информационной, технологической, поликультурной грамотности в процессе накопления опыта инициативного поведения в игре, познавательной и исследовательской деятельности, творческой активности </a:t>
            </a:r>
            <a:r>
              <a:rPr lang="mr-IN" sz="2000" dirty="0">
                <a:latin typeface="Times New Roman"/>
                <a:cs typeface="Times New Roman"/>
              </a:rPr>
              <a:t>–</a:t>
            </a:r>
            <a:r>
              <a:rPr lang="ru-RU" sz="2000" dirty="0">
                <a:latin typeface="Times New Roman"/>
                <a:cs typeface="Times New Roman"/>
              </a:rPr>
              <a:t> </a:t>
            </a:r>
            <a:r>
              <a:rPr lang="ru-RU" sz="2000" b="1" dirty="0">
                <a:latin typeface="Times New Roman"/>
                <a:cs typeface="Times New Roman"/>
              </a:rPr>
              <a:t>ДОПРЕДМЕТНЫЙ ПЕРИОД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561464" y="2992867"/>
            <a:ext cx="526986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baseline="30000" dirty="0">
                <a:latin typeface="Times New Roman"/>
                <a:cs typeface="Times New Roman"/>
              </a:rPr>
              <a:t>НАЧАЛЬНОЕ ОБЩЕЕ ОБРАЗОВАНИЕ</a:t>
            </a:r>
          </a:p>
          <a:p>
            <a:pPr algn="just"/>
            <a:r>
              <a:rPr lang="ru-RU" sz="2800" baseline="30000" dirty="0">
                <a:latin typeface="Times New Roman"/>
                <a:cs typeface="Times New Roman"/>
              </a:rPr>
              <a:t>Получение естественнонаучных, научно-технических, технологических, гуманитарных и предпринимательских знаний, способы их применения в различных областях деятельности человека посредством применения </a:t>
            </a:r>
          </a:p>
          <a:p>
            <a:pPr algn="just"/>
            <a:endParaRPr lang="ru-RU" sz="2800" b="1" baseline="30000" dirty="0">
              <a:latin typeface="Times New Roman"/>
              <a:cs typeface="Times New Roman"/>
            </a:endParaRPr>
          </a:p>
          <a:p>
            <a:pPr algn="just"/>
            <a:endParaRPr lang="ru-RU" sz="2800" b="1" baseline="30000" dirty="0">
              <a:latin typeface="Times New Roman"/>
              <a:cs typeface="Times New Roman"/>
            </a:endParaRPr>
          </a:p>
          <a:p>
            <a:pPr algn="just"/>
            <a:r>
              <a:rPr lang="ru-RU" sz="2800" b="1" baseline="30000" dirty="0">
                <a:latin typeface="Times New Roman"/>
                <a:cs typeface="Times New Roman"/>
              </a:rPr>
              <a:t>МЕЖПРЕДМЕТНЫХ СВЯЗЕЙ</a:t>
            </a:r>
            <a:endParaRPr lang="ru-RU" sz="2800" b="1" dirty="0">
              <a:latin typeface="Times New Roman"/>
              <a:cs typeface="Times New Roman"/>
            </a:endParaRPr>
          </a:p>
          <a:p>
            <a:pPr algn="just"/>
            <a:r>
              <a:rPr lang="ru-RU" sz="2800" baseline="30000" dirty="0">
                <a:latin typeface="Times New Roman"/>
                <a:cs typeface="Times New Roman"/>
              </a:rPr>
              <a:t>стимулирующих интерес и облегчающих освоение других предметов.</a:t>
            </a:r>
            <a:endParaRPr lang="ru-RU" sz="2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74425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63895" y="96872"/>
            <a:ext cx="10515600" cy="104592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ОСНОВАНИЯ ДЛЯ ВНЕДРЕНИЯ ПРОЕТА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74435" y="982410"/>
            <a:ext cx="11443129" cy="5580043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ru-RU" sz="2400" b="1" dirty="0">
                <a:latin typeface="Times New Roman"/>
                <a:cs typeface="Times New Roman"/>
              </a:rPr>
              <a:t>СТРАТЕГИЯ РАЗВИТИЯ ОО</a:t>
            </a:r>
          </a:p>
          <a:p>
            <a:pPr>
              <a:lnSpc>
                <a:spcPct val="110000"/>
              </a:lnSpc>
              <a:buFont typeface="Wingdings" charset="2"/>
              <a:buChar char="Ø"/>
            </a:pPr>
            <a:r>
              <a:rPr lang="ru-RU" sz="2400" dirty="0">
                <a:latin typeface="Times New Roman"/>
                <a:cs typeface="Times New Roman"/>
              </a:rPr>
              <a:t>функционирование профильных классов (образовательная деятельность по углубленному изучению  учебных предметов естественно-научной и технико-технологической направленностей)</a:t>
            </a:r>
          </a:p>
          <a:p>
            <a:pPr>
              <a:buFont typeface="Wingdings" charset="2"/>
              <a:buChar char="Ø"/>
            </a:pPr>
            <a:r>
              <a:rPr lang="ru-RU" sz="2400" dirty="0">
                <a:latin typeface="Times New Roman"/>
                <a:cs typeface="Times New Roman"/>
              </a:rPr>
              <a:t>Создание детских технопарков, включая «</a:t>
            </a:r>
            <a:r>
              <a:rPr lang="ru-RU" sz="2400" dirty="0" err="1">
                <a:latin typeface="Times New Roman"/>
                <a:cs typeface="Times New Roman"/>
              </a:rPr>
              <a:t>Кванториум</a:t>
            </a:r>
            <a:r>
              <a:rPr lang="ru-RU" sz="2400" dirty="0">
                <a:latin typeface="Times New Roman"/>
                <a:cs typeface="Times New Roman"/>
              </a:rPr>
              <a:t>», центры «IТ-куб», «ТОЧКА РОСТА». </a:t>
            </a:r>
          </a:p>
          <a:p>
            <a:pPr marL="0" indent="0" algn="ctr">
              <a:buNone/>
            </a:pPr>
            <a:endParaRPr lang="ru-RU" sz="2400" b="1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ru-RU" sz="2400" b="1" dirty="0">
                <a:latin typeface="Times New Roman"/>
                <a:cs typeface="Times New Roman"/>
              </a:rPr>
              <a:t>СУБЪЕКТНОСТЬ РЕБЕНКА</a:t>
            </a:r>
          </a:p>
          <a:p>
            <a:pPr marL="0" indent="0">
              <a:buNone/>
            </a:pPr>
            <a:r>
              <a:rPr lang="ru-RU" sz="2400" dirty="0">
                <a:latin typeface="Times New Roman"/>
                <a:cs typeface="Times New Roman"/>
              </a:rPr>
              <a:t>В ФОП ДО  ребёнок признается полноценным участником  (субъектом) образовательных отношений:</a:t>
            </a:r>
          </a:p>
          <a:p>
            <a:pPr>
              <a:buFont typeface="Wingdings" charset="2"/>
              <a:buChar char="Ø"/>
            </a:pPr>
            <a:r>
              <a:rPr lang="ru-RU" sz="2400" dirty="0">
                <a:latin typeface="Times New Roman"/>
                <a:cs typeface="Times New Roman"/>
              </a:rPr>
              <a:t>учет индивидуальных особенностей</a:t>
            </a:r>
          </a:p>
          <a:p>
            <a:pPr>
              <a:buFont typeface="Wingdings" charset="2"/>
              <a:buChar char="Ø"/>
            </a:pPr>
            <a:r>
              <a:rPr lang="ru-RU" sz="2400" dirty="0">
                <a:latin typeface="Times New Roman"/>
                <a:cs typeface="Times New Roman"/>
              </a:rPr>
              <a:t>активность ребенка в выборе содержания своего образования </a:t>
            </a:r>
          </a:p>
          <a:p>
            <a:pPr marL="0" indent="0" algn="ctr">
              <a:buNone/>
            </a:pPr>
            <a:r>
              <a:rPr lang="ru-RU" sz="2400" dirty="0">
                <a:latin typeface="Times New Roman"/>
                <a:cs typeface="Times New Roman"/>
              </a:rPr>
              <a:t> </a:t>
            </a:r>
          </a:p>
          <a:p>
            <a:pPr marL="0" indent="0" algn="ctr">
              <a:buNone/>
            </a:pPr>
            <a:r>
              <a:rPr lang="ru-RU" sz="2400" b="1" dirty="0">
                <a:latin typeface="Times New Roman"/>
                <a:cs typeface="Times New Roman"/>
              </a:rPr>
              <a:t>КАДРОВЫЙ ПОТЕНЦИАЛ</a:t>
            </a:r>
          </a:p>
          <a:p>
            <a:pPr>
              <a:buFont typeface="Wingdings" charset="2"/>
              <a:buChar char="Ø"/>
            </a:pPr>
            <a:r>
              <a:rPr lang="ru-RU" sz="2400" dirty="0">
                <a:latin typeface="Times New Roman"/>
                <a:cs typeface="Times New Roman"/>
              </a:rPr>
              <a:t>углубленные познания педагогов в предметных областях </a:t>
            </a:r>
          </a:p>
          <a:p>
            <a:pPr>
              <a:buFont typeface="Wingdings" charset="2"/>
              <a:buChar char="Ø"/>
            </a:pPr>
            <a:r>
              <a:rPr lang="ru-RU" sz="2400" dirty="0">
                <a:latin typeface="Times New Roman"/>
                <a:cs typeface="Times New Roman"/>
              </a:rPr>
              <a:t>творческий потенциал и активная инициативность</a:t>
            </a:r>
          </a:p>
          <a:p>
            <a:pPr marL="0" indent="0" algn="ctr">
              <a:buNone/>
            </a:pPr>
            <a:endParaRPr lang="ru-RU" sz="2400" b="1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ru-RU" sz="2400" b="1" dirty="0">
                <a:latin typeface="Times New Roman"/>
                <a:cs typeface="Times New Roman"/>
              </a:rPr>
              <a:t>         МАТЕРИАЛЬНО-ТЕХНИЧЕСКИЙ РЕСУРС</a:t>
            </a:r>
          </a:p>
          <a:p>
            <a:pPr>
              <a:buFont typeface="Wingdings" charset="2"/>
              <a:buChar char="Ø"/>
            </a:pPr>
            <a:r>
              <a:rPr lang="ru-RU" sz="2400" dirty="0">
                <a:latin typeface="Times New Roman"/>
                <a:cs typeface="Times New Roman"/>
              </a:rPr>
              <a:t>наличие разнообразного развивающего оборудования и пособий </a:t>
            </a:r>
          </a:p>
          <a:p>
            <a:pPr>
              <a:buFont typeface="Wingdings" charset="2"/>
              <a:buChar char="Ø"/>
            </a:pPr>
            <a:r>
              <a:rPr lang="ru-RU" sz="2400" dirty="0">
                <a:latin typeface="Times New Roman"/>
                <a:cs typeface="Times New Roman"/>
              </a:rPr>
              <a:t>высокий развивающий, обучающий и воспитывающий потенциал игрового оборудования, пособий, игр. </a:t>
            </a:r>
          </a:p>
          <a:p>
            <a:pPr>
              <a:buFont typeface="Wingdings" charset="2"/>
              <a:buChar char="ü"/>
            </a:pPr>
            <a:endParaRPr lang="ru-RU" sz="2400" dirty="0">
              <a:latin typeface="Times New Roman"/>
              <a:cs typeface="Times New Roman"/>
            </a:endParaRPr>
          </a:p>
          <a:p>
            <a:pPr>
              <a:buFont typeface="Wingdings" charset="2"/>
              <a:buChar char="ü"/>
            </a:pPr>
            <a:endParaRPr lang="ru-RU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642374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2780C9-CDB7-5619-0D24-BFFCEA8DE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392"/>
            <a:ext cx="3750813" cy="455506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7E1A3C-4F19-2EE4-7EB5-B95E3BDC6F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253"/>
          <a:stretch/>
        </p:blipFill>
        <p:spPr>
          <a:xfrm>
            <a:off x="3737030" y="145816"/>
            <a:ext cx="4704159" cy="656636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C5C7C4-EF5F-3C6D-79BC-08FFA9C1CE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7066" y="0"/>
            <a:ext cx="3903068" cy="21969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A7CFB7-09F2-36CD-84CB-D8759CA251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0115" y="2267240"/>
            <a:ext cx="3786381" cy="260138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F5F26C9-6732-E2FC-8333-01F4801E71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5"/>
          <a:stretch/>
        </p:blipFill>
        <p:spPr bwMode="auto">
          <a:xfrm>
            <a:off x="0" y="4378466"/>
            <a:ext cx="3881887" cy="2479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994DAC3-BBF0-97C0-4075-D5C8AD4F2A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03" t="6541" r="4974" b="54012"/>
          <a:stretch/>
        </p:blipFill>
        <p:spPr>
          <a:xfrm>
            <a:off x="8304846" y="4878024"/>
            <a:ext cx="3908360" cy="197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208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41D243-D73C-0A5B-25A1-834E7D577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192" y="-88490"/>
            <a:ext cx="11857705" cy="83804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МЕТОДИЧЕСКИЙ СОВЕТ ПО ТЕХНОЛОГИЧЕСКОМУ ОБРАЗОВАНИЮ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B26386D-CF8B-F132-D2D8-0E2E27E69B93}"/>
              </a:ext>
            </a:extLst>
          </p:cNvPr>
          <p:cNvSpPr>
            <a:spLocks noGrp="1"/>
          </p:cNvSpPr>
          <p:nvPr>
            <p:ph idx="1"/>
          </p:nvPr>
        </p:nvSpPr>
        <p:spPr>
          <a:xfrm flipV="1">
            <a:off x="7860890" y="4970206"/>
            <a:ext cx="781665" cy="36871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B414BD-7168-6935-4705-FCFD49480D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706"/>
          <a:stretch/>
        </p:blipFill>
        <p:spPr>
          <a:xfrm>
            <a:off x="0" y="1088910"/>
            <a:ext cx="12192000" cy="42793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FD26970-AFBB-5AD2-DD1D-714BC9B4D5C0}"/>
              </a:ext>
            </a:extLst>
          </p:cNvPr>
          <p:cNvSpPr txBox="1"/>
          <p:nvPr/>
        </p:nvSpPr>
        <p:spPr>
          <a:xfrm>
            <a:off x="140108" y="4919008"/>
            <a:ext cx="118945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 Экспертный совет РТО. Совет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одним из направлений экспертно-методической площадки и создан для консолидации усилий и ресурсов ученых, экспертов, авторов-разработчиков, руководителей инновационных и экспертно-методических площадок в области технологического образования на уровне дошкольного и начального общего образования (3+)</a:t>
            </a:r>
          </a:p>
        </p:txBody>
      </p:sp>
    </p:spTree>
    <p:extLst>
      <p:ext uri="{BB962C8B-B14F-4D97-AF65-F5344CB8AC3E}">
        <p14:creationId xmlns:p14="http://schemas.microsoft.com/office/powerpoint/2010/main" val="15054642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0B82E1-12D6-2C96-9402-3607CB371D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24" y="276359"/>
            <a:ext cx="10774017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ИЗУЧИТЬ ПРОЕКТ ПОДРОБНЕЕ </a:t>
            </a:r>
            <a:b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в официальной группе во </a:t>
            </a:r>
            <a:r>
              <a:rPr lang="ru-RU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Вконтакте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425251-5556-ACC3-EBF3-B6F7E1228CD0}"/>
              </a:ext>
            </a:extLst>
          </p:cNvPr>
          <p:cNvSpPr txBox="1"/>
          <p:nvPr/>
        </p:nvSpPr>
        <p:spPr>
          <a:xfrm>
            <a:off x="6492030" y="5155140"/>
            <a:ext cx="541976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КОНТАКТЫ</a:t>
            </a: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+7 905 592 41 92</a:t>
            </a:r>
          </a:p>
        </p:txBody>
      </p:sp>
      <p:pic>
        <p:nvPicPr>
          <p:cNvPr id="16388" name="Picture 4">
            <a:extLst>
              <a:ext uri="{FF2B5EF4-FFF2-40B4-BE49-F238E27FC236}">
                <a16:creationId xmlns:a16="http://schemas.microsoft.com/office/drawing/2014/main" id="{806D2981-F23C-E809-738F-B369AF3B9B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10"/>
          <a:stretch/>
        </p:blipFill>
        <p:spPr bwMode="auto">
          <a:xfrm>
            <a:off x="5815793" y="1449505"/>
            <a:ext cx="6096000" cy="379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C76B39-D85B-5689-CC21-9170AFBCF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07" y="1601922"/>
            <a:ext cx="5018414" cy="501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032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4BCC3330-6A83-2CF2-0CA1-C42257BA1C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2272" t="4425" r="3877"/>
          <a:stretch>
            <a:fillRect/>
          </a:stretch>
        </p:blipFill>
        <p:spPr>
          <a:xfrm>
            <a:off x="69816" y="-2451"/>
            <a:ext cx="6750340" cy="304467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B3746A-DB19-79DE-1A78-A2BF157251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68" r="2893" b="8119"/>
          <a:stretch>
            <a:fillRect/>
          </a:stretch>
        </p:blipFill>
        <p:spPr>
          <a:xfrm>
            <a:off x="4101052" y="1991032"/>
            <a:ext cx="8090948" cy="48403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36901F-0F09-D16F-32CB-619A1B20B4F5}"/>
              </a:ext>
            </a:extLst>
          </p:cNvPr>
          <p:cNvSpPr txBox="1"/>
          <p:nvPr/>
        </p:nvSpPr>
        <p:spPr>
          <a:xfrm>
            <a:off x="7919883" y="346353"/>
            <a:ext cx="3805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2019 -2024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F63686-07BB-FEE5-5363-1BDC8A0F619E}"/>
              </a:ext>
            </a:extLst>
          </p:cNvPr>
          <p:cNvSpPr txBox="1"/>
          <p:nvPr/>
        </p:nvSpPr>
        <p:spPr>
          <a:xfrm>
            <a:off x="0" y="3071337"/>
            <a:ext cx="6370118" cy="37600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2625"/>
              </a:lnSpc>
            </a:pPr>
            <a:r>
              <a:rPr lang="ru-RU" sz="2400" i="0" dirty="0">
                <a:solidFill>
                  <a:srgbClr val="2020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Цифровая образовательная среда</a:t>
            </a:r>
          </a:p>
          <a:p>
            <a:pPr algn="l">
              <a:lnSpc>
                <a:spcPts val="2625"/>
              </a:lnSpc>
            </a:pPr>
            <a:endParaRPr lang="ru-RU" sz="2400" i="0" dirty="0">
              <a:solidFill>
                <a:srgbClr val="20202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ts val="2625"/>
              </a:lnSpc>
            </a:pPr>
            <a:r>
              <a:rPr lang="ru-RU" sz="2400" i="0" dirty="0">
                <a:solidFill>
                  <a:srgbClr val="2020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Современная школа</a:t>
            </a:r>
          </a:p>
          <a:p>
            <a:pPr algn="l">
              <a:lnSpc>
                <a:spcPts val="2625"/>
              </a:lnSpc>
            </a:pPr>
            <a:endParaRPr lang="ru-RU" sz="2400" i="0" dirty="0">
              <a:solidFill>
                <a:srgbClr val="20202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ts val="2625"/>
              </a:lnSpc>
            </a:pPr>
            <a:r>
              <a:rPr lang="ru-RU" sz="2400" i="0" dirty="0">
                <a:solidFill>
                  <a:srgbClr val="2020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Успех каждого ребёнка</a:t>
            </a:r>
          </a:p>
          <a:p>
            <a:pPr algn="l">
              <a:lnSpc>
                <a:spcPts val="2625"/>
              </a:lnSpc>
            </a:pPr>
            <a:endParaRPr lang="ru-RU" sz="2400" i="0" dirty="0">
              <a:solidFill>
                <a:srgbClr val="20202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ts val="2625"/>
              </a:lnSpc>
            </a:pPr>
            <a:r>
              <a:rPr lang="ru-RU" sz="2400" i="0" dirty="0">
                <a:solidFill>
                  <a:srgbClr val="2020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будущего</a:t>
            </a:r>
          </a:p>
          <a:p>
            <a:pPr algn="l">
              <a:lnSpc>
                <a:spcPts val="2625"/>
              </a:lnSpc>
            </a:pPr>
            <a:endParaRPr lang="ru-RU" sz="2400" i="0" dirty="0">
              <a:solidFill>
                <a:srgbClr val="20202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ts val="2625"/>
              </a:lnSpc>
            </a:pPr>
            <a:r>
              <a:rPr lang="ru-RU" sz="2400" i="0" dirty="0">
                <a:solidFill>
                  <a:srgbClr val="2020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Молодые профессионалы</a:t>
            </a:r>
          </a:p>
          <a:p>
            <a:pPr algn="l">
              <a:lnSpc>
                <a:spcPts val="2625"/>
              </a:lnSpc>
            </a:pPr>
            <a:endParaRPr lang="ru-RU" sz="2400" i="0" dirty="0">
              <a:solidFill>
                <a:srgbClr val="20202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ts val="2625"/>
              </a:lnSpc>
            </a:pPr>
            <a:r>
              <a:rPr lang="ru-RU" sz="2400" i="0" dirty="0">
                <a:solidFill>
                  <a:srgbClr val="20202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Новые возможности для каждого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463F3F-1F33-911A-F9D7-F033CF1D265F}"/>
              </a:ext>
            </a:extLst>
          </p:cNvPr>
          <p:cNvSpPr txBox="1"/>
          <p:nvPr/>
        </p:nvSpPr>
        <p:spPr>
          <a:xfrm>
            <a:off x="6921390" y="1054239"/>
            <a:ext cx="5014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КВАНТОРИУМ и ТОЧКА РОСТА</a:t>
            </a:r>
          </a:p>
        </p:txBody>
      </p:sp>
    </p:spTree>
    <p:extLst>
      <p:ext uri="{BB962C8B-B14F-4D97-AF65-F5344CB8AC3E}">
        <p14:creationId xmlns:p14="http://schemas.microsoft.com/office/powerpoint/2010/main" val="3423667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26B88D-5252-331B-C42F-4CC7879FD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759" y="896643"/>
            <a:ext cx="11765521" cy="901052"/>
          </a:xfrm>
        </p:spPr>
        <p:txBody>
          <a:bodyPr>
            <a:no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НАЦИОНАЛЬНЫЙ ПРОЕКТ  ТЕХНОПАРК «ОРБИТАЛЬ» </a:t>
            </a:r>
            <a:b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реализуется в соответствии  с  распоряжением Правительства Российской Федерации от 19 ноября 2024 года № 3333-р, которое утвердило комплексный план мероприятий по повышению качества математического, естественно-научного образования на период до 2030 года. </a:t>
            </a:r>
            <a:b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21C619-686D-35C8-D9A6-5AAA01D15D31}"/>
              </a:ext>
            </a:extLst>
          </p:cNvPr>
          <p:cNvSpPr txBox="1"/>
          <p:nvPr/>
        </p:nvSpPr>
        <p:spPr>
          <a:xfrm>
            <a:off x="146721" y="2604973"/>
            <a:ext cx="6967680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февраля 2025 года на заседании Совета по науке и образованию обсуждали вопросы обеспечения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инженерными кадрами «приоритетных для России направлений научно-технологического развития»,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прежде всего, по которым запускаются новые национальные проекты технологического лидерства.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/>
          </a:p>
        </p:txBody>
      </p:sp>
      <p:pic>
        <p:nvPicPr>
          <p:cNvPr id="2052" name="Picture 4" descr="Владимир Путин обозначил направления развития научно-технической сферы  России на Совете по науке и образованию">
            <a:extLst>
              <a:ext uri="{FF2B5EF4-FFF2-40B4-BE49-F238E27FC236}">
                <a16:creationId xmlns:a16="http://schemas.microsoft.com/office/drawing/2014/main" id="{347273B3-5795-14B6-B147-9EF42AA4F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121" y="1975479"/>
            <a:ext cx="4784159" cy="2907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20185D3-72CC-405A-6004-310CC000DDC4}"/>
              </a:ext>
            </a:extLst>
          </p:cNvPr>
          <p:cNvSpPr txBox="1"/>
          <p:nvPr/>
        </p:nvSpPr>
        <p:spPr>
          <a:xfrm>
            <a:off x="7261121" y="4882520"/>
            <a:ext cx="493087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Нужно создать сквозную систему подготовки технических кадров – от школы до университета»,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сказал В.В. Путин.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1365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5BCA7E-BB4C-21EA-F29E-09D76EF17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536" y="350376"/>
            <a:ext cx="10429264" cy="125931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 КИТА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участники проекта ТЕХНОПАРК «ОРБИТАЛЬ»: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DD10DC1-6416-0315-531D-8A8F46D6D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296" y="3268025"/>
            <a:ext cx="4332647" cy="321705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ПРАКТИКИ</a:t>
            </a:r>
          </a:p>
          <a:p>
            <a:pPr marL="0" indent="0">
              <a:buNone/>
            </a:pPr>
            <a:endParaRPr lang="ru-RU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дошкольные образовательные организации </a:t>
            </a:r>
          </a:p>
          <a:p>
            <a:pPr marL="0" indent="0">
              <a:buNone/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(структурные подразделения)</a:t>
            </a:r>
          </a:p>
          <a:p>
            <a:pPr marL="0" indent="0">
              <a:buNone/>
            </a:pPr>
            <a:endParaRPr lang="ru-RU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начальные классы общеобразовательных и специализированных школ </a:t>
            </a:r>
          </a:p>
          <a:p>
            <a:endParaRPr lang="ru-RU" dirty="0"/>
          </a:p>
        </p:txBody>
      </p:sp>
      <p:pic>
        <p:nvPicPr>
          <p:cNvPr id="1028" name="Picture 4" descr="Кит – Бесплатные иконки: животные">
            <a:extLst>
              <a:ext uri="{FF2B5EF4-FFF2-40B4-BE49-F238E27FC236}">
                <a16:creationId xmlns:a16="http://schemas.microsoft.com/office/drawing/2014/main" id="{70B8371E-153E-9242-3217-4130ADBD32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5" b="12756"/>
          <a:stretch>
            <a:fillRect/>
          </a:stretch>
        </p:blipFill>
        <p:spPr bwMode="auto">
          <a:xfrm>
            <a:off x="717290" y="1746741"/>
            <a:ext cx="1701595" cy="138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ит – Бесплатные иконки: животные">
            <a:extLst>
              <a:ext uri="{FF2B5EF4-FFF2-40B4-BE49-F238E27FC236}">
                <a16:creationId xmlns:a16="http://schemas.microsoft.com/office/drawing/2014/main" id="{8E80B949-1D3D-8EEC-CF7C-9A4ABC889D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2996" y="1627377"/>
            <a:ext cx="1771035" cy="177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Кит – Бесплатные иконки: животные">
            <a:extLst>
              <a:ext uri="{FF2B5EF4-FFF2-40B4-BE49-F238E27FC236}">
                <a16:creationId xmlns:a16="http://schemas.microsoft.com/office/drawing/2014/main" id="{AA9BDD6F-55E7-268A-E229-DF5C7A6B14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6520" y="1592656"/>
            <a:ext cx="1840476" cy="184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4D9C84-94BE-09EE-8B55-6DEA46524E13}"/>
              </a:ext>
            </a:extLst>
          </p:cNvPr>
          <p:cNvSpPr txBox="1"/>
          <p:nvPr/>
        </p:nvSpPr>
        <p:spPr>
          <a:xfrm>
            <a:off x="4536658" y="3190939"/>
            <a:ext cx="415474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НАУКА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техникумы и коллежи (СПО)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институты и университеты (ВУЗы) 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научные и профессиональные объединения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3485E9-26F3-249D-6FF6-94C4BFB6DE34}"/>
              </a:ext>
            </a:extLst>
          </p:cNvPr>
          <p:cNvSpPr txBox="1"/>
          <p:nvPr/>
        </p:nvSpPr>
        <p:spPr>
          <a:xfrm>
            <a:off x="8642553" y="3156155"/>
            <a:ext cx="364561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ИНДУСТИАЛЬНЫЕ ПАРТНЕРЫ</a:t>
            </a:r>
          </a:p>
          <a:p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производители учебного оборудования, средств обучения и воспитания. 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A1F918-F0F0-803D-1FD7-397C1296DB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14" t="13994" r="8737"/>
          <a:stretch/>
        </p:blipFill>
        <p:spPr>
          <a:xfrm>
            <a:off x="5181444" y="1479406"/>
            <a:ext cx="732503" cy="78997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E4E52C7-1719-C6DC-E8B0-8AA86B856B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14" t="13994" r="8737"/>
          <a:stretch/>
        </p:blipFill>
        <p:spPr>
          <a:xfrm>
            <a:off x="835585" y="1479406"/>
            <a:ext cx="732503" cy="78997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AEC71A0-F8D2-8C62-1351-6E6A56FC9C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14" t="13994" r="8737"/>
          <a:stretch/>
        </p:blipFill>
        <p:spPr>
          <a:xfrm>
            <a:off x="9921358" y="1479406"/>
            <a:ext cx="732503" cy="78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761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0BD4FC-56B7-2C61-3711-FBA587522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980" y="0"/>
            <a:ext cx="10854886" cy="170747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ТЕХНОПАРК «ОРБИТАЛЬ»</a:t>
            </a:r>
            <a:b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естественно-научного и раннего технологического образования детей дошкольного и младшего школьного возраста</a:t>
            </a:r>
            <a:r>
              <a:rPr lang="ru-RU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1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B1E19C-3F93-63A6-1E1A-C2999E024A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069687"/>
            <a:ext cx="12191999" cy="59097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ТЕХНО 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орбита                          </a:t>
            </a: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 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орбита</a:t>
            </a:r>
          </a:p>
          <a:p>
            <a:pPr marL="0" indent="0">
              <a:buNone/>
            </a:pPr>
            <a:endParaRPr lang="ru-RU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ИТ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орбита                                   </a:t>
            </a: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АРТ 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орбита</a:t>
            </a:r>
          </a:p>
          <a:p>
            <a:endParaRPr lang="ru-RU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НЕЙРО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орбита                          </a:t>
            </a: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СОЦИО 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орбита</a:t>
            </a:r>
          </a:p>
          <a:p>
            <a:pPr marL="0" indent="0">
              <a:buNone/>
            </a:pPr>
            <a:r>
              <a:rPr lang="ru-RU" sz="4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ПРОФ </a:t>
            </a: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-орбита</a:t>
            </a:r>
          </a:p>
          <a:p>
            <a:pPr marL="0" indent="0">
              <a:buNone/>
            </a:pPr>
            <a:endParaRPr lang="ru-RU" sz="6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6B92B01-1C5B-AC93-6F5C-902AC0E4D3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514" t="13994" r="8737"/>
          <a:stretch/>
        </p:blipFill>
        <p:spPr>
          <a:xfrm>
            <a:off x="4362490" y="2277306"/>
            <a:ext cx="2984989" cy="3219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95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14133-0011-79AC-021B-91AA39A01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A4A05C-8FFB-43EC-B6E0-6E0D6C475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266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 - орбита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1581F2E-1C30-32FB-FFEB-177E18477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266" y="984341"/>
            <a:ext cx="10224589" cy="239720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математика, конструирование, робототехника (в т.ч. БПЛА) ,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аддитивые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</a:t>
            </a:r>
          </a:p>
          <a:p>
            <a:pPr marL="0" indent="0" algn="ctr">
              <a:buNone/>
            </a:pP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857CF4-B33D-E3AA-EB89-3147C70230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14" t="13994" r="8737"/>
          <a:stretch/>
        </p:blipFill>
        <p:spPr>
          <a:xfrm>
            <a:off x="163120" y="39579"/>
            <a:ext cx="876027" cy="944762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1DF36B9A-7598-2129-89A2-74D0FE167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70" y="2309904"/>
            <a:ext cx="5727940" cy="4286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A132CCC-E5BE-93A6-FB83-E4F69CDDD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392" y="2309904"/>
            <a:ext cx="5715042" cy="428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35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C010B6-0680-8A34-9A72-2513FFF0D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68AC05-39D9-AE94-4893-600929647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763" y="-15320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 - орбита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71B95D-BC7B-AE86-C961-E372A3D7C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83435" y="1039973"/>
            <a:ext cx="15958868" cy="16620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алгоритмика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программирование, цифровые технологии</a:t>
            </a:r>
          </a:p>
          <a:p>
            <a:pPr marL="0" indent="0">
              <a:buNone/>
            </a:pP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52EA51-C8EA-07E2-1E00-8125312BB4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14" t="13994" r="8737"/>
          <a:stretch/>
        </p:blipFill>
        <p:spPr>
          <a:xfrm>
            <a:off x="25947" y="0"/>
            <a:ext cx="945001" cy="1019148"/>
          </a:xfrm>
          <a:prstGeom prst="rect">
            <a:avLst/>
          </a:prstGeom>
        </p:spPr>
      </p:pic>
      <p:pic>
        <p:nvPicPr>
          <p:cNvPr id="5" name="Изображение 11" descr="5415627394737360632.jpg">
            <a:extLst>
              <a:ext uri="{FF2B5EF4-FFF2-40B4-BE49-F238E27FC236}">
                <a16:creationId xmlns:a16="http://schemas.microsoft.com/office/drawing/2014/main" id="{ADEE5605-8C1A-6796-77D8-3C8F130161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60" r="22140"/>
          <a:stretch>
            <a:fillRect/>
          </a:stretch>
        </p:blipFill>
        <p:spPr>
          <a:xfrm>
            <a:off x="6095999" y="2212329"/>
            <a:ext cx="5875171" cy="4312429"/>
          </a:xfrm>
          <a:prstGeom prst="rect">
            <a:avLst/>
          </a:prstGeom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305CBD4F-D255-D8D4-C9F3-DA6B87EAE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30" y="2212329"/>
            <a:ext cx="5719245" cy="428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38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39B75-87EC-0D48-B22A-FC8193110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E02734-C018-FF3F-135B-AAF39E808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266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 - орбита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56015D-C2E4-DEF0-9219-95299E3535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14" t="13994" r="8737"/>
          <a:stretch/>
        </p:blipFill>
        <p:spPr>
          <a:xfrm>
            <a:off x="49153" y="51291"/>
            <a:ext cx="848307" cy="914867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446DE2B6-76B9-6575-E1A1-6A307AAA7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166" y="2140736"/>
            <a:ext cx="3458811" cy="457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816E90-02FD-A59E-2A28-E51230A1CA99}"/>
              </a:ext>
            </a:extLst>
          </p:cNvPr>
          <p:cNvSpPr txBox="1"/>
          <p:nvPr/>
        </p:nvSpPr>
        <p:spPr>
          <a:xfrm>
            <a:off x="138024" y="1002397"/>
            <a:ext cx="1178080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3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окружающий мир (микромир, макромир), экология, исследование живой и неживой природы, агротехнологии (растениеводство, цветоводство, гидропоника) </a:t>
            </a:r>
          </a:p>
        </p:txBody>
      </p:sp>
      <p:pic>
        <p:nvPicPr>
          <p:cNvPr id="7174" name="Picture 6">
            <a:extLst>
              <a:ext uri="{FF2B5EF4-FFF2-40B4-BE49-F238E27FC236}">
                <a16:creationId xmlns:a16="http://schemas.microsoft.com/office/drawing/2014/main" id="{0B44FD81-BC52-8B0E-8D3C-D6FBDDA14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23" y="2608296"/>
            <a:ext cx="5506259" cy="4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>
            <a:extLst>
              <a:ext uri="{FF2B5EF4-FFF2-40B4-BE49-F238E27FC236}">
                <a16:creationId xmlns:a16="http://schemas.microsoft.com/office/drawing/2014/main" id="{26CFF524-9735-58B1-AABB-6DB043C1A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282" y="2317925"/>
            <a:ext cx="2934701" cy="440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2353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1878</TotalTime>
  <Words>851</Words>
  <Application>Microsoft Macintosh PowerPoint</Application>
  <PresentationFormat>Широкоэкранный</PresentationFormat>
  <Paragraphs>128</Paragraphs>
  <Slides>20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Wingdings</vt:lpstr>
      <vt:lpstr>Тема Office</vt:lpstr>
      <vt:lpstr>ВАЛЕРИЯ  МИХАЛЕВА -УСТИНСКАЯ</vt:lpstr>
      <vt:lpstr>  НАЦИОНАЛЬНЫЙ МЕТОДИЧЕСКИЙ СОВЕТ ПО ТЕХНОЛОГИЧЕСКОМУ ОБРАЗОВАНИЮ</vt:lpstr>
      <vt:lpstr>Презентация PowerPoint</vt:lpstr>
      <vt:lpstr>НАЦИОНАЛЬНЫЙ ПРОЕКТ  ТЕХНОПАРК «ОРБИТАЛЬ»   реализуется в соответствии  с  распоряжением Правительства Российской Федерации от 19 ноября 2024 года № 3333-р, которое утвердило комплексный план мероприятий по повышению качества математического, естественно-научного образования на период до 2030 года.  </vt:lpstr>
      <vt:lpstr>ТРИ КИТА - участники проекта ТЕХНОПАРК «ОРБИТАЛЬ»:  </vt:lpstr>
      <vt:lpstr>ТЕХНОПАРК «ОРБИТАЛЬ» Развитие естественно-научного и раннего технологического образования детей дошкольного и младшего школьного возраста </vt:lpstr>
      <vt:lpstr>ТЕХНО - орбита</vt:lpstr>
      <vt:lpstr>ИТ - орбита</vt:lpstr>
      <vt:lpstr>ЭКО - орбита</vt:lpstr>
      <vt:lpstr>АРТ - орбита</vt:lpstr>
      <vt:lpstr>НЕЙРО - орбита</vt:lpstr>
      <vt:lpstr>СОЦИО - орбита</vt:lpstr>
      <vt:lpstr>ПРОФ -орбита</vt:lpstr>
      <vt:lpstr>ВАША ТЕМА</vt:lpstr>
      <vt:lpstr>ПУТИ РЕАЛИЗАЦИЯ ПРОЕКТА в ДО</vt:lpstr>
      <vt:lpstr>ПУТИ РЕАЛИЗАЦИЯ ПРОЕКТА в НО</vt:lpstr>
      <vt:lpstr>СКВОЗНАЯ ( бесшовная) система - </vt:lpstr>
      <vt:lpstr>ОСНОВАНИЯ ДЛЯ ВНЕДРЕНИЯ ПРОЕТА</vt:lpstr>
      <vt:lpstr>Презентация PowerPoint</vt:lpstr>
      <vt:lpstr>ИЗУЧИТЬ ПРОЕКТ ПОДРОБНЕЕ  можно в официальной группе во Вконтакте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ВАЛЕРИЯ  МИХАЛЕВА -УСТИНСКАЯ</dc:title>
  <dc:creator>Дмитрий Устинский</dc:creator>
  <cp:lastModifiedBy>Дмитрий Устинский</cp:lastModifiedBy>
  <cp:revision>26</cp:revision>
  <dcterms:created xsi:type="dcterms:W3CDTF">2024-02-29T05:49:30Z</dcterms:created>
  <dcterms:modified xsi:type="dcterms:W3CDTF">2025-09-16T10:54:50Z</dcterms:modified>
</cp:coreProperties>
</file>